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4"/>
  </p:notesMasterIdLst>
  <p:sldIdLst>
    <p:sldId id="256" r:id="rId2"/>
    <p:sldId id="296" r:id="rId3"/>
    <p:sldId id="297" r:id="rId4"/>
    <p:sldId id="295" r:id="rId5"/>
    <p:sldId id="294" r:id="rId6"/>
    <p:sldId id="261" r:id="rId7"/>
    <p:sldId id="273" r:id="rId8"/>
    <p:sldId id="298" r:id="rId9"/>
    <p:sldId id="291" r:id="rId10"/>
    <p:sldId id="264" r:id="rId11"/>
    <p:sldId id="265" r:id="rId12"/>
    <p:sldId id="266" r:id="rId13"/>
    <p:sldId id="281" r:id="rId14"/>
    <p:sldId id="278" r:id="rId15"/>
    <p:sldId id="292" r:id="rId16"/>
    <p:sldId id="293" r:id="rId17"/>
    <p:sldId id="285" r:id="rId18"/>
    <p:sldId id="300" r:id="rId19"/>
    <p:sldId id="284" r:id="rId20"/>
    <p:sldId id="287" r:id="rId21"/>
    <p:sldId id="277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89343" autoAdjust="0"/>
  </p:normalViewPr>
  <p:slideViewPr>
    <p:cSldViewPr snapToGrid="0">
      <p:cViewPr>
        <p:scale>
          <a:sx n="60" d="100"/>
          <a:sy n="60" d="100"/>
        </p:scale>
        <p:origin x="-1104" y="-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A8BA5-5EFB-4C6B-991A-7A488CEB44AB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BBFB8-74C4-4EF7-87D9-39A6F597B9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809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https://www.indiegogo.com/projects/push-the-first-fitness-tracking-device-that-measures-strength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BBFB8-74C4-4EF7-87D9-39A6F597B94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191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Kyle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BBFB8-74C4-4EF7-87D9-39A6F597B94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625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Kyle</a:t>
            </a:r>
          </a:p>
          <a:p>
            <a:r>
              <a:rPr lang="en-CA" dirty="0" smtClean="0"/>
              <a:t>Measure stack 10 times per second</a:t>
            </a:r>
            <a:r>
              <a:rPr lang="en-CA" baseline="0" dirty="0" smtClean="0"/>
              <a:t> with median filter with a size of three (25ms delay between distance measurements)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BBFB8-74C4-4EF7-87D9-39A6F597B94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156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With respect to the</a:t>
            </a:r>
            <a:r>
              <a:rPr lang="en-CA" baseline="0" dirty="0" smtClean="0"/>
              <a:t> weight stack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BBFB8-74C4-4EF7-87D9-39A6F597B94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59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Delay in control loop</a:t>
            </a:r>
          </a:p>
          <a:p>
            <a:r>
              <a:rPr lang="en-CA" dirty="0" smtClean="0"/>
              <a:t>Nice value,</a:t>
            </a:r>
            <a:r>
              <a:rPr lang="en-CA" baseline="0" dirty="0" smtClean="0"/>
              <a:t> real-time scheduling algorithm (FIFO, RR), priority level</a:t>
            </a:r>
          </a:p>
          <a:p>
            <a:r>
              <a:rPr lang="en-CA" baseline="0" dirty="0" smtClean="0"/>
              <a:t>Become more informed about OS scheduling and recommended </a:t>
            </a:r>
            <a:r>
              <a:rPr lang="en-CA" baseline="0" smtClean="0"/>
              <a:t>programming practices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BBFB8-74C4-4EF7-87D9-39A6F597B94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91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605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70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0780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6544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4527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664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5043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38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661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24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58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30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92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988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66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79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89350-A232-4211-9398-FA3B746794F8}" type="datetimeFigureOut">
              <a:rPr lang="en-CA" smtClean="0"/>
              <a:t>27/03/2015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794CC01-CB64-428C-A1BC-4220565878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775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8467" y="882203"/>
            <a:ext cx="7766936" cy="1646302"/>
          </a:xfrm>
        </p:spPr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l"/>
            <a:r>
              <a:rPr lang="en-CA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</a:rPr>
              <a:t>Gymtron</a:t>
            </a:r>
            <a:endParaRPr lang="en-CA" sz="8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z="2400" dirty="0" smtClean="0"/>
              <a:t>Mark Rumpel &amp; Kyle Shaw</a:t>
            </a:r>
            <a:endParaRPr lang="en-CA" sz="2400" dirty="0"/>
          </a:p>
          <a:p>
            <a:r>
              <a:rPr lang="en-CA" sz="2400" dirty="0" smtClean="0"/>
              <a:t>Advisor: Dr. </a:t>
            </a:r>
            <a:r>
              <a:rPr lang="en-CA" sz="2400" dirty="0" err="1" smtClean="0"/>
              <a:t>Bais</a:t>
            </a:r>
            <a:endParaRPr lang="en-CA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135716" y="2535409"/>
            <a:ext cx="777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 smtClean="0"/>
              <a:t>The Automatic Weight Training Tracker</a:t>
            </a:r>
            <a:endParaRPr lang="en-CA" sz="2400" i="1" dirty="0"/>
          </a:p>
        </p:txBody>
      </p:sp>
    </p:spTree>
    <p:extLst>
      <p:ext uri="{BB962C8B-B14F-4D97-AF65-F5344CB8AC3E}">
        <p14:creationId xmlns:p14="http://schemas.microsoft.com/office/powerpoint/2010/main" val="35275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Rep Tracking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71651"/>
            <a:ext cx="6237816" cy="3848100"/>
          </a:xfrm>
        </p:spPr>
        <p:txBody>
          <a:bodyPr>
            <a:normAutofit/>
          </a:bodyPr>
          <a:lstStyle/>
          <a:p>
            <a:r>
              <a:rPr lang="en-CA" sz="2000" dirty="0" smtClean="0"/>
              <a:t>Required to measure the position of weight stack </a:t>
            </a:r>
          </a:p>
          <a:p>
            <a:pPr lvl="1"/>
            <a:r>
              <a:rPr lang="en-CA" sz="1800" dirty="0" smtClean="0"/>
              <a:t>Enough precision to ensure full range of movement</a:t>
            </a:r>
          </a:p>
          <a:p>
            <a:pPr lvl="1"/>
            <a:r>
              <a:rPr lang="en-CA" sz="1800" dirty="0" smtClean="0"/>
              <a:t>Measure fast enough to ensure LED strip feedback is smooth</a:t>
            </a:r>
            <a:endParaRPr lang="en-CA" sz="1800" dirty="0"/>
          </a:p>
          <a:p>
            <a:r>
              <a:rPr lang="en-CA" sz="2000" dirty="0"/>
              <a:t>Chose </a:t>
            </a:r>
            <a:r>
              <a:rPr lang="en-CA" sz="2000" dirty="0" smtClean="0"/>
              <a:t>ultrasonic distance sensor</a:t>
            </a:r>
            <a:endParaRPr lang="en-CA" sz="2000" dirty="0"/>
          </a:p>
          <a:p>
            <a:pPr lvl="1"/>
            <a:r>
              <a:rPr lang="en-CA" sz="1800" dirty="0" smtClean="0"/>
              <a:t>Bounces high frequency sound waves off objects in measurement range</a:t>
            </a:r>
          </a:p>
          <a:p>
            <a:pPr lvl="1"/>
            <a:r>
              <a:rPr lang="en-CA" sz="1800" dirty="0" smtClean="0"/>
              <a:t>Cost effective and easy to install compared to other sensors that provide distance information</a:t>
            </a:r>
          </a:p>
          <a:p>
            <a:pPr lvl="1"/>
            <a:r>
              <a:rPr lang="en-CA" sz="1800" dirty="0" smtClean="0">
                <a:latin typeface="+mj-lt"/>
              </a:rPr>
              <a:t>15 – 20 degree measurement angle</a:t>
            </a:r>
            <a:endParaRPr lang="en-CA" sz="1800" dirty="0">
              <a:latin typeface="+mj-lt"/>
            </a:endParaRPr>
          </a:p>
          <a:p>
            <a:endParaRPr lang="en-CA" sz="2000" dirty="0" smtClean="0"/>
          </a:p>
          <a:p>
            <a:pPr marL="0" indent="0">
              <a:buNone/>
            </a:pPr>
            <a:endParaRPr lang="en-CA" sz="2000" dirty="0"/>
          </a:p>
          <a:p>
            <a:endParaRPr lang="en-CA" sz="2000" dirty="0"/>
          </a:p>
        </p:txBody>
      </p:sp>
      <p:pic>
        <p:nvPicPr>
          <p:cNvPr id="1026" name="Picture 2" descr="C:\Users\Kyle\Dropbox\Project Files\Pictures\DSC0109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6" t="4807" r="28155" b="34748"/>
          <a:stretch/>
        </p:blipFill>
        <p:spPr bwMode="auto">
          <a:xfrm>
            <a:off x="7570470" y="2257782"/>
            <a:ext cx="2983230" cy="26575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82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Feedback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0322"/>
            <a:ext cx="5691936" cy="4341811"/>
          </a:xfrm>
        </p:spPr>
        <p:txBody>
          <a:bodyPr>
            <a:noAutofit/>
          </a:bodyPr>
          <a:lstStyle/>
          <a:p>
            <a:r>
              <a:rPr lang="en-CA" sz="2000" dirty="0"/>
              <a:t>Provide simple visual feedback to confirm activity is being logged and provide guidance on proper </a:t>
            </a:r>
            <a:r>
              <a:rPr lang="en-CA" sz="2000" dirty="0" smtClean="0"/>
              <a:t>form</a:t>
            </a:r>
            <a:endParaRPr lang="en-CA" sz="1800" dirty="0" smtClean="0"/>
          </a:p>
          <a:p>
            <a:pPr lvl="2"/>
            <a:endParaRPr lang="en-CA" dirty="0" smtClean="0"/>
          </a:p>
          <a:p>
            <a:r>
              <a:rPr lang="en-CA" sz="2000" dirty="0" smtClean="0"/>
              <a:t>RGB LED Strip</a:t>
            </a:r>
          </a:p>
          <a:p>
            <a:pPr lvl="1"/>
            <a:r>
              <a:rPr lang="en-CA" sz="1800" dirty="0" smtClean="0"/>
              <a:t>Intuitive communication to user</a:t>
            </a:r>
          </a:p>
          <a:p>
            <a:pPr lvl="1"/>
            <a:r>
              <a:rPr lang="en-CA" sz="1800" dirty="0" smtClean="0"/>
              <a:t>Simple to implement and control</a:t>
            </a:r>
          </a:p>
          <a:p>
            <a:pPr marL="457200" lvl="1" indent="0">
              <a:buNone/>
            </a:pPr>
            <a:endParaRPr lang="en-CA" sz="1800" dirty="0"/>
          </a:p>
        </p:txBody>
      </p:sp>
      <p:pic>
        <p:nvPicPr>
          <p:cNvPr id="1026" name="Picture 2" descr="G:\DCIM\101MSDCF\DSC011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38331" y="1298465"/>
            <a:ext cx="5714124" cy="42855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58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Weight Measurement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734" y="1524001"/>
            <a:ext cx="5894916" cy="4536412"/>
          </a:xfrm>
        </p:spPr>
        <p:txBody>
          <a:bodyPr>
            <a:noAutofit/>
          </a:bodyPr>
          <a:lstStyle/>
          <a:p>
            <a:r>
              <a:rPr lang="en-CA" sz="2000" dirty="0" smtClean="0"/>
              <a:t>Determine which weight the user has selected from the weight stack</a:t>
            </a:r>
          </a:p>
          <a:p>
            <a:pPr lvl="1"/>
            <a:r>
              <a:rPr lang="en-CA" sz="1800" dirty="0" smtClean="0"/>
              <a:t>Traditional scale difficult to implement and likely to sustain damage from weights</a:t>
            </a:r>
          </a:p>
          <a:p>
            <a:r>
              <a:rPr lang="en-CA" sz="2000" dirty="0"/>
              <a:t>Indirectly measure the weight via a unique resistance supplied by each </a:t>
            </a:r>
            <a:r>
              <a:rPr lang="en-CA" sz="2000" dirty="0" smtClean="0"/>
              <a:t>weight</a:t>
            </a:r>
            <a:endParaRPr lang="en-CA" sz="2000" dirty="0"/>
          </a:p>
          <a:p>
            <a:r>
              <a:rPr lang="en-CA" sz="2000" dirty="0" smtClean="0"/>
              <a:t>Solution: Light Blue Bean (LBB)</a:t>
            </a:r>
          </a:p>
          <a:p>
            <a:pPr lvl="1"/>
            <a:r>
              <a:rPr lang="en-CA" sz="1800" dirty="0" smtClean="0"/>
              <a:t>Bluetooth Low Energy module with microcontroller</a:t>
            </a:r>
          </a:p>
          <a:p>
            <a:pPr lvl="1"/>
            <a:r>
              <a:rPr lang="en-CA" sz="1800" dirty="0" smtClean="0"/>
              <a:t>Analog input measures unique resistance of each weight</a:t>
            </a:r>
          </a:p>
          <a:p>
            <a:pPr lvl="1"/>
            <a:r>
              <a:rPr lang="en-CA" sz="1800" dirty="0" smtClean="0"/>
              <a:t>Efficient battery use </a:t>
            </a:r>
          </a:p>
          <a:p>
            <a:pPr marL="0" indent="0">
              <a:buNone/>
            </a:pPr>
            <a:endParaRPr lang="en-CA" sz="2000" dirty="0" smtClean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3075" name="Picture 3" descr="C:\Users\Kyle\Dropbox\Project Files\Pictures\DSC010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080" y="833799"/>
            <a:ext cx="2814597" cy="21109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Kyle\Dropbox\Project Files\Pictures\DSC010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28386" r="2509" b="16468"/>
          <a:stretch/>
        </p:blipFill>
        <p:spPr bwMode="auto">
          <a:xfrm rot="16200000">
            <a:off x="9517641" y="2785505"/>
            <a:ext cx="2851484" cy="13127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Kyle\Documents\UniversityFiles\Project\Media\Straight from camera\DSC0112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9" r="2149" b="8377"/>
          <a:stretch/>
        </p:blipFill>
        <p:spPr bwMode="auto">
          <a:xfrm>
            <a:off x="6594154" y="3441884"/>
            <a:ext cx="3232523" cy="27589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Login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5739"/>
            <a:ext cx="6212863" cy="4275624"/>
          </a:xfrm>
        </p:spPr>
        <p:txBody>
          <a:bodyPr>
            <a:noAutofit/>
          </a:bodyPr>
          <a:lstStyle/>
          <a:p>
            <a:r>
              <a:rPr lang="en-CA" sz="2000" dirty="0" smtClean="0"/>
              <a:t>Needed to identify user with little to no additional effort </a:t>
            </a:r>
            <a:endParaRPr lang="en-CA" sz="2000" dirty="0"/>
          </a:p>
          <a:p>
            <a:r>
              <a:rPr lang="en-CA" sz="2000" dirty="0" smtClean="0"/>
              <a:t>Chose ITEAD NFC device</a:t>
            </a:r>
            <a:endParaRPr lang="en-CA" sz="2000" dirty="0"/>
          </a:p>
          <a:p>
            <a:pPr lvl="1"/>
            <a:r>
              <a:rPr lang="en-CA" sz="1800" dirty="0" smtClean="0"/>
              <a:t>Allowed users to sign in with a single swipe of gym card</a:t>
            </a:r>
            <a:endParaRPr lang="en-CA" sz="1800" dirty="0"/>
          </a:p>
          <a:p>
            <a:pPr lvl="1"/>
            <a:r>
              <a:rPr lang="en-CA" sz="1800" dirty="0" smtClean="0"/>
              <a:t>Users are already likely carrying their gym card already</a:t>
            </a:r>
          </a:p>
          <a:p>
            <a:pPr marL="0" indent="0">
              <a:buNone/>
            </a:pPr>
            <a:endParaRPr lang="en-CA" sz="2000" dirty="0"/>
          </a:p>
          <a:p>
            <a:endParaRPr lang="en-CA" sz="2000" dirty="0"/>
          </a:p>
        </p:txBody>
      </p:sp>
      <p:pic>
        <p:nvPicPr>
          <p:cNvPr id="4098" name="Picture 2" descr="C:\Users\Kyle\Dropbox\Project Files\Pictures\DSC0110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t="7580" r="12212"/>
          <a:stretch/>
        </p:blipFill>
        <p:spPr bwMode="auto">
          <a:xfrm>
            <a:off x="7406640" y="1470834"/>
            <a:ext cx="3931920" cy="40079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User Interface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099" y="1907627"/>
            <a:ext cx="5704416" cy="4512108"/>
          </a:xfrm>
        </p:spPr>
        <p:txBody>
          <a:bodyPr>
            <a:normAutofit/>
          </a:bodyPr>
          <a:lstStyle/>
          <a:p>
            <a:r>
              <a:rPr lang="en-CA" sz="2000" dirty="0" smtClean="0"/>
              <a:t>Provide user with method to indicate the current set is complete</a:t>
            </a:r>
          </a:p>
          <a:p>
            <a:r>
              <a:rPr lang="en-CA" sz="2000" dirty="0" smtClean="0"/>
              <a:t>Button </a:t>
            </a:r>
            <a:r>
              <a:rPr lang="en-CA" sz="2000" dirty="0"/>
              <a:t>on the front panel for easy logout</a:t>
            </a:r>
          </a:p>
          <a:p>
            <a:r>
              <a:rPr lang="en-CA" sz="2000" dirty="0" smtClean="0"/>
              <a:t>LED’s </a:t>
            </a:r>
            <a:r>
              <a:rPr lang="en-CA" sz="2000" dirty="0"/>
              <a:t>on front panel indicate login status</a:t>
            </a:r>
          </a:p>
          <a:p>
            <a:r>
              <a:rPr lang="en-CA" sz="2000" dirty="0" smtClean="0"/>
              <a:t>Timeout feature to both automatically increment the current set and logout the current user</a:t>
            </a:r>
          </a:p>
        </p:txBody>
      </p:sp>
      <p:pic>
        <p:nvPicPr>
          <p:cNvPr id="2050" name="Picture 2" descr="C:\Users\Kyle\Dropbox\Project Files\Pictures\DSC0110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7" t="2544" r="8055" b="4419"/>
          <a:stretch/>
        </p:blipFill>
        <p:spPr bwMode="auto">
          <a:xfrm>
            <a:off x="6898100" y="1623848"/>
            <a:ext cx="3980762" cy="37649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Webserver &amp; Database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7982"/>
            <a:ext cx="6173842" cy="4356325"/>
          </a:xfrm>
        </p:spPr>
        <p:txBody>
          <a:bodyPr>
            <a:normAutofit fontScale="92500"/>
          </a:bodyPr>
          <a:lstStyle/>
          <a:p>
            <a:r>
              <a:rPr lang="en-CA" sz="2000" dirty="0"/>
              <a:t>Used Raspberry Pi as the </a:t>
            </a:r>
            <a:r>
              <a:rPr lang="en-CA" sz="2000" dirty="0" smtClean="0"/>
              <a:t>webserver</a:t>
            </a:r>
          </a:p>
          <a:p>
            <a:r>
              <a:rPr lang="en-CA" sz="2000" dirty="0" smtClean="0"/>
              <a:t>Needed to serve dynamic content via web browser</a:t>
            </a:r>
          </a:p>
          <a:p>
            <a:r>
              <a:rPr lang="en-CA" sz="2000" dirty="0" smtClean="0"/>
              <a:t>Needed to store all data in an easily accessible manner</a:t>
            </a:r>
          </a:p>
          <a:p>
            <a:r>
              <a:rPr lang="en-CA" sz="2000" dirty="0"/>
              <a:t>Scripting allows any user to view personalized and dynamic content</a:t>
            </a:r>
          </a:p>
          <a:p>
            <a:r>
              <a:rPr lang="en-CA" sz="2000" dirty="0"/>
              <a:t>Database allows storage of data, easily accessible through </a:t>
            </a:r>
            <a:r>
              <a:rPr lang="en-CA" sz="2000" dirty="0" smtClean="0"/>
              <a:t>queries</a:t>
            </a:r>
          </a:p>
          <a:p>
            <a:r>
              <a:rPr lang="en-CA" sz="2000" dirty="0" smtClean="0"/>
              <a:t>Chose </a:t>
            </a:r>
            <a:r>
              <a:rPr lang="en-CA" sz="2000" dirty="0" err="1" smtClean="0"/>
              <a:t>php</a:t>
            </a:r>
            <a:r>
              <a:rPr lang="en-CA" sz="2000" dirty="0" smtClean="0"/>
              <a:t> for scripting and MySQL for the database</a:t>
            </a:r>
            <a:endParaRPr lang="en-CA" sz="2000" dirty="0"/>
          </a:p>
          <a:p>
            <a:pPr lvl="1"/>
            <a:r>
              <a:rPr lang="en-CA" sz="2000" dirty="0" err="1"/>
              <a:t>php</a:t>
            </a:r>
            <a:r>
              <a:rPr lang="en-CA" sz="2000" dirty="0"/>
              <a:t> and MySQL are very popular on today’s </a:t>
            </a:r>
            <a:r>
              <a:rPr lang="en-CA" sz="2000" dirty="0" smtClean="0"/>
              <a:t>internet</a:t>
            </a:r>
          </a:p>
          <a:p>
            <a:endParaRPr lang="en-CA" sz="2000" dirty="0" smtClean="0"/>
          </a:p>
          <a:p>
            <a:endParaRPr lang="en-CA" dirty="0" smtClean="0"/>
          </a:p>
        </p:txBody>
      </p:sp>
      <p:pic>
        <p:nvPicPr>
          <p:cNvPr id="1026" name="Picture 2" descr="C:\Users\Kyle\Dropbox\Project Files\Documentation\DataManagementDist_Bl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778" y="2270233"/>
            <a:ext cx="4693385" cy="246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Challenges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86911"/>
            <a:ext cx="6101838" cy="4354452"/>
          </a:xfrm>
        </p:spPr>
        <p:txBody>
          <a:bodyPr>
            <a:normAutofit/>
          </a:bodyPr>
          <a:lstStyle/>
          <a:p>
            <a:r>
              <a:rPr lang="en-CA" sz="2000" dirty="0" smtClean="0"/>
              <a:t>Found original design relied too much on user performing workout with perfect timing</a:t>
            </a:r>
          </a:p>
          <a:p>
            <a:pPr lvl="1"/>
            <a:r>
              <a:rPr lang="en-CA" sz="1800" dirty="0" smtClean="0"/>
              <a:t>In addition to timing out, added buttons to indicate end of set and logout instead of relying on perfect timing</a:t>
            </a:r>
          </a:p>
          <a:p>
            <a:pPr lvl="1"/>
            <a:r>
              <a:rPr lang="en-CA" sz="1800" dirty="0" smtClean="0"/>
              <a:t>Added LED’s to convey status to user</a:t>
            </a:r>
          </a:p>
          <a:p>
            <a:pPr lvl="1"/>
            <a:r>
              <a:rPr lang="en-CA" sz="1800" dirty="0" smtClean="0"/>
              <a:t>Much more intuitive and simple for user</a:t>
            </a:r>
          </a:p>
          <a:p>
            <a:pPr lvl="1"/>
            <a:r>
              <a:rPr lang="en-CA" sz="1800" dirty="0" smtClean="0"/>
              <a:t>Sacrificed speed for ease of use</a:t>
            </a:r>
          </a:p>
          <a:p>
            <a:pPr lvl="1"/>
            <a:endParaRPr lang="en-CA" sz="1800" dirty="0" smtClean="0"/>
          </a:p>
          <a:p>
            <a:endParaRPr lang="en-CA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373" y="1876425"/>
            <a:ext cx="3279775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51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Challenges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184" y="1398589"/>
            <a:ext cx="8596668" cy="1916111"/>
          </a:xfrm>
        </p:spPr>
        <p:txBody>
          <a:bodyPr>
            <a:normAutofit/>
          </a:bodyPr>
          <a:lstStyle/>
          <a:p>
            <a:r>
              <a:rPr lang="en-CA" sz="2000" dirty="0" smtClean="0"/>
              <a:t>Ultrasonic sensor data </a:t>
            </a:r>
            <a:r>
              <a:rPr lang="en-CA" sz="2000" dirty="0"/>
              <a:t>quality</a:t>
            </a:r>
          </a:p>
          <a:p>
            <a:pPr lvl="1"/>
            <a:r>
              <a:rPr lang="en-CA" sz="1800" dirty="0"/>
              <a:t>Errors in the distance measurement caused unreliable operation</a:t>
            </a:r>
          </a:p>
          <a:p>
            <a:pPr lvl="1"/>
            <a:r>
              <a:rPr lang="en-CA" sz="1800" dirty="0" smtClean="0"/>
              <a:t>Analyzed data from the ultrasonic sensor in Excel</a:t>
            </a:r>
          </a:p>
          <a:p>
            <a:pPr lvl="1"/>
            <a:r>
              <a:rPr lang="en-CA" sz="1800" dirty="0" smtClean="0"/>
              <a:t>Implemented a </a:t>
            </a:r>
            <a:r>
              <a:rPr lang="en-CA" sz="1800" dirty="0"/>
              <a:t>median </a:t>
            </a:r>
            <a:r>
              <a:rPr lang="en-CA" sz="1800" dirty="0" smtClean="0"/>
              <a:t>filter to improve accuracy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3" y="3667769"/>
            <a:ext cx="3776743" cy="22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012" y="3667771"/>
            <a:ext cx="3776740" cy="227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89" y="3667771"/>
            <a:ext cx="3776741" cy="227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20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797742" cy="3880773"/>
          </a:xfrm>
        </p:spPr>
        <p:txBody>
          <a:bodyPr>
            <a:normAutofit/>
          </a:bodyPr>
          <a:lstStyle/>
          <a:p>
            <a:r>
              <a:rPr lang="en-CA" sz="2000" dirty="0" smtClean="0"/>
              <a:t>Automated weight training tracker that makes user data available via a web interface</a:t>
            </a:r>
          </a:p>
          <a:p>
            <a:r>
              <a:rPr lang="en-CA" sz="2000" dirty="0" smtClean="0"/>
              <a:t>Used ultrasonic sensor, RGB LED strip, NFC card reader, and Raspberry Pi</a:t>
            </a:r>
          </a:p>
          <a:p>
            <a:r>
              <a:rPr lang="en-CA" sz="2000" dirty="0" smtClean="0"/>
              <a:t>Seamless integration with current workout routines</a:t>
            </a:r>
          </a:p>
          <a:p>
            <a:r>
              <a:rPr lang="en-CA" sz="2000" dirty="0" smtClean="0"/>
              <a:t>Interest in using system to track participants of research studies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5811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Future Improvements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7801"/>
            <a:ext cx="8596668" cy="4707862"/>
          </a:xfrm>
        </p:spPr>
        <p:txBody>
          <a:bodyPr>
            <a:noAutofit/>
          </a:bodyPr>
          <a:lstStyle/>
          <a:p>
            <a:r>
              <a:rPr lang="en-CA" sz="2000" dirty="0" smtClean="0"/>
              <a:t>Implement a separate offsite server to store data</a:t>
            </a:r>
          </a:p>
          <a:p>
            <a:pPr lvl="1"/>
            <a:r>
              <a:rPr lang="en-CA" sz="1800" dirty="0" smtClean="0"/>
              <a:t>Safer, faster, scalable</a:t>
            </a:r>
          </a:p>
          <a:p>
            <a:r>
              <a:rPr lang="en-CA" sz="2000" dirty="0" smtClean="0"/>
              <a:t>Use </a:t>
            </a:r>
            <a:r>
              <a:rPr lang="en-CA" sz="2000" dirty="0" err="1" smtClean="0"/>
              <a:t>WiFi</a:t>
            </a:r>
            <a:r>
              <a:rPr lang="en-CA" sz="2000" dirty="0" smtClean="0"/>
              <a:t> for data transfer</a:t>
            </a:r>
          </a:p>
          <a:p>
            <a:pPr lvl="1"/>
            <a:r>
              <a:rPr lang="en-CA" sz="1800" dirty="0" smtClean="0"/>
              <a:t>Reduce cables present on machine</a:t>
            </a:r>
          </a:p>
          <a:p>
            <a:r>
              <a:rPr lang="en-CA" sz="2000" dirty="0" smtClean="0"/>
              <a:t>Add more exercises</a:t>
            </a:r>
          </a:p>
          <a:p>
            <a:r>
              <a:rPr lang="en-CA" sz="2000" dirty="0" smtClean="0"/>
              <a:t>Creation of customized user profiles and in-depth data analysis on webpage</a:t>
            </a:r>
          </a:p>
          <a:p>
            <a:pPr lvl="1"/>
            <a:r>
              <a:rPr lang="en-CA" sz="1800" dirty="0" smtClean="0"/>
              <a:t>Can consider physical differences and preferences between users </a:t>
            </a:r>
          </a:p>
          <a:p>
            <a:r>
              <a:rPr lang="en-CA" sz="2000" dirty="0" smtClean="0"/>
              <a:t>Improved weight stack tracking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8292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Outline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234" y="153193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CA" sz="2400" dirty="0" smtClean="0"/>
              <a:t>Problem Statement</a:t>
            </a:r>
          </a:p>
          <a:p>
            <a:r>
              <a:rPr lang="en-CA" sz="2400" dirty="0" smtClean="0"/>
              <a:t>Objectives</a:t>
            </a:r>
          </a:p>
          <a:p>
            <a:r>
              <a:rPr lang="en-CA" sz="2400" dirty="0" smtClean="0"/>
              <a:t>Scope</a:t>
            </a:r>
          </a:p>
          <a:p>
            <a:r>
              <a:rPr lang="en-CA" sz="2400" dirty="0" smtClean="0"/>
              <a:t>System Overview (Block Diagram)</a:t>
            </a:r>
          </a:p>
          <a:p>
            <a:r>
              <a:rPr lang="en-CA" sz="2400" dirty="0" smtClean="0"/>
              <a:t>Demonstration Video</a:t>
            </a:r>
          </a:p>
          <a:p>
            <a:r>
              <a:rPr lang="en-CA" sz="2400" dirty="0" smtClean="0"/>
              <a:t>Design Choices</a:t>
            </a:r>
          </a:p>
          <a:p>
            <a:r>
              <a:rPr lang="en-CA" sz="2400" dirty="0" smtClean="0"/>
              <a:t>Challenges</a:t>
            </a:r>
          </a:p>
          <a:p>
            <a:r>
              <a:rPr lang="en-CA" sz="2400" dirty="0" smtClean="0"/>
              <a:t>Summary &amp; Future Improvements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9466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151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38" y="299545"/>
            <a:ext cx="7731017" cy="5798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78090" y="6298294"/>
            <a:ext cx="94382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http://www.dariennewsonline.com/news/article/Koko-FitClub-brings-the-computer-age-to-the-local-3623193.php</a:t>
            </a:r>
          </a:p>
        </p:txBody>
      </p:sp>
    </p:spTree>
    <p:extLst>
      <p:ext uri="{BB962C8B-B14F-4D97-AF65-F5344CB8AC3E}">
        <p14:creationId xmlns:p14="http://schemas.microsoft.com/office/powerpoint/2010/main" val="290518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yle\Documents\UniversityFiles\Project\Media\Straight from camera\DSC011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05" y="705962"/>
            <a:ext cx="7120255" cy="534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24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Problem Statement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74867"/>
            <a:ext cx="6722533" cy="4701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2000" dirty="0" smtClean="0"/>
          </a:p>
          <a:p>
            <a:r>
              <a:rPr lang="en-CA" sz="2000" dirty="0" smtClean="0"/>
              <a:t>Gym goers want to track their progress</a:t>
            </a:r>
          </a:p>
          <a:p>
            <a:r>
              <a:rPr lang="en-CA" sz="2000" dirty="0" smtClean="0"/>
              <a:t>Manually tracking weight training is cumbersome</a:t>
            </a:r>
          </a:p>
          <a:p>
            <a:r>
              <a:rPr lang="en-CA" sz="2000" dirty="0" smtClean="0"/>
              <a:t>Solution: design </a:t>
            </a:r>
            <a:r>
              <a:rPr lang="en-CA" sz="2000" dirty="0"/>
              <a:t>a system </a:t>
            </a:r>
            <a:r>
              <a:rPr lang="en-CA" sz="2000" dirty="0" smtClean="0"/>
              <a:t>that automatically tracks </a:t>
            </a:r>
            <a:r>
              <a:rPr lang="en-CA" sz="2000" dirty="0"/>
              <a:t>weight training sessions </a:t>
            </a:r>
            <a:endParaRPr lang="en-CA" sz="2000" dirty="0" smtClean="0"/>
          </a:p>
          <a:p>
            <a:r>
              <a:rPr lang="en-CA" sz="2000" dirty="0" smtClean="0"/>
              <a:t>Other applications include monitoring the participants of research studies that involve prescribing weight training regimens to a large group of people</a:t>
            </a:r>
            <a:endParaRPr lang="en-CA" sz="1800" dirty="0" smtClean="0"/>
          </a:p>
        </p:txBody>
      </p:sp>
      <p:pic>
        <p:nvPicPr>
          <p:cNvPr id="1026" name="Picture 2" descr="G:\DCIM\101MSDCF\DSC011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r="15059"/>
          <a:stretch/>
        </p:blipFill>
        <p:spPr bwMode="auto">
          <a:xfrm>
            <a:off x="7175020" y="1049311"/>
            <a:ext cx="4457347" cy="49242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1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</a:t>
            </a:r>
            <a:r>
              <a:rPr lang="en-CA" dirty="0" smtClean="0"/>
              <a:t>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084" y="1627189"/>
            <a:ext cx="8596668" cy="43962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2000" dirty="0" smtClean="0"/>
          </a:p>
          <a:p>
            <a:r>
              <a:rPr lang="en-CA" sz="2000" dirty="0" smtClean="0"/>
              <a:t>Provide seamless weight training tracking</a:t>
            </a:r>
          </a:p>
          <a:p>
            <a:pPr lvl="1"/>
            <a:r>
              <a:rPr lang="en-CA" sz="1800" dirty="0" smtClean="0"/>
              <a:t>Allow users to log in to the device</a:t>
            </a:r>
          </a:p>
          <a:p>
            <a:pPr lvl="1"/>
            <a:r>
              <a:rPr lang="en-CA" sz="1800" dirty="0" smtClean="0"/>
              <a:t>Record reps, sets, weight, &amp; time</a:t>
            </a:r>
          </a:p>
          <a:p>
            <a:pPr lvl="2"/>
            <a:r>
              <a:rPr lang="en-CA" sz="1600" dirty="0" smtClean="0"/>
              <a:t>i.e. measure distance/movement of the weight stack</a:t>
            </a:r>
          </a:p>
          <a:p>
            <a:pPr lvl="1"/>
            <a:r>
              <a:rPr lang="en-CA" sz="1800" dirty="0" smtClean="0"/>
              <a:t>Provide simple visual feedback to confirm activity is being logged and provide guidance on proper form</a:t>
            </a:r>
          </a:p>
          <a:p>
            <a:pPr lvl="1"/>
            <a:r>
              <a:rPr lang="en-CA" sz="1800" dirty="0" smtClean="0"/>
              <a:t>Display collected data on webpage</a:t>
            </a:r>
          </a:p>
          <a:p>
            <a:pPr marL="457200" lvl="1" indent="0">
              <a:buNone/>
            </a:pPr>
            <a:endParaRPr lang="en-CA" sz="1800" dirty="0" smtClean="0"/>
          </a:p>
          <a:p>
            <a:pPr lvl="1"/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12371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Scope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315" y="1528273"/>
            <a:ext cx="5813618" cy="4037011"/>
          </a:xfrm>
        </p:spPr>
        <p:txBody>
          <a:bodyPr>
            <a:normAutofit/>
          </a:bodyPr>
          <a:lstStyle/>
          <a:p>
            <a:r>
              <a:rPr lang="en-CA" sz="2000" dirty="0" smtClean="0"/>
              <a:t>Gymtron is targeted to new gym goers who may not have proper form and need guidance</a:t>
            </a:r>
          </a:p>
          <a:p>
            <a:pPr lvl="1"/>
            <a:r>
              <a:rPr lang="en-CA" sz="1800" dirty="0" smtClean="0"/>
              <a:t>This is why a multi-purpose machine was chosen</a:t>
            </a:r>
          </a:p>
          <a:p>
            <a:pPr lvl="1"/>
            <a:r>
              <a:rPr lang="en-CA" sz="1800" dirty="0" smtClean="0"/>
              <a:t>New users are able to view their progress</a:t>
            </a:r>
            <a:endParaRPr lang="en-CA" dirty="0" smtClean="0"/>
          </a:p>
          <a:p>
            <a:r>
              <a:rPr lang="en-CA" sz="2000" dirty="0" smtClean="0"/>
              <a:t>Demonstrate </a:t>
            </a:r>
            <a:r>
              <a:rPr lang="en-CA" sz="2000" dirty="0"/>
              <a:t>proof of concept using a single </a:t>
            </a:r>
            <a:r>
              <a:rPr lang="en-CA" sz="2000" dirty="0" smtClean="0"/>
              <a:t>exercise given limited timeframe</a:t>
            </a:r>
          </a:p>
          <a:p>
            <a:r>
              <a:rPr lang="en-CA" sz="2000" dirty="0" smtClean="0"/>
              <a:t>Webserver is intended for very light traffic to reduce costs</a:t>
            </a:r>
          </a:p>
          <a:p>
            <a:pPr lvl="1"/>
            <a:r>
              <a:rPr lang="en-CA" sz="1800" dirty="0" smtClean="0"/>
              <a:t>We disregarded scalability for this aspect of the project</a:t>
            </a:r>
          </a:p>
          <a:p>
            <a:pPr marL="0" indent="0">
              <a:buNone/>
            </a:pPr>
            <a:endParaRPr lang="en-CA" sz="2000" dirty="0" smtClean="0"/>
          </a:p>
          <a:p>
            <a:endParaRPr lang="en-CA" sz="2000" dirty="0"/>
          </a:p>
        </p:txBody>
      </p:sp>
      <p:pic>
        <p:nvPicPr>
          <p:cNvPr id="5123" name="Picture 3" descr="C:\Users\Kyle\Dropbox\Project Files\Pictures\DSC011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471" y="1413179"/>
            <a:ext cx="3200400" cy="4267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9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321733"/>
            <a:ext cx="8596668" cy="1320800"/>
          </a:xfrm>
        </p:spPr>
        <p:txBody>
          <a:bodyPr/>
          <a:lstStyle/>
          <a:p>
            <a:r>
              <a:rPr lang="en-CA" dirty="0" smtClean="0"/>
              <a:t>Block Diagram</a:t>
            </a:r>
            <a:endParaRPr lang="en-C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067" y="1424066"/>
            <a:ext cx="10381615" cy="473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User Experience</a:t>
            </a:r>
            <a:endParaRPr lang="en-CA" dirty="0"/>
          </a:p>
        </p:txBody>
      </p:sp>
      <p:pic>
        <p:nvPicPr>
          <p:cNvPr id="4" name="GymtronDem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695" r="27988"/>
          <a:stretch/>
        </p:blipFill>
        <p:spPr>
          <a:xfrm>
            <a:off x="4946755" y="201421"/>
            <a:ext cx="3477717" cy="5885576"/>
          </a:xfrm>
        </p:spPr>
      </p:pic>
    </p:spTree>
    <p:extLst>
      <p:ext uri="{BB962C8B-B14F-4D97-AF65-F5344CB8AC3E}">
        <p14:creationId xmlns:p14="http://schemas.microsoft.com/office/powerpoint/2010/main" val="186832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029" y="1958714"/>
            <a:ext cx="8661538" cy="1320800"/>
          </a:xfrm>
        </p:spPr>
        <p:txBody>
          <a:bodyPr>
            <a:normAutofit/>
          </a:bodyPr>
          <a:lstStyle/>
          <a:p>
            <a:r>
              <a:rPr lang="en-CA" sz="7200" dirty="0"/>
              <a:t>D</a:t>
            </a:r>
            <a:r>
              <a:rPr lang="en-CA" sz="7200" dirty="0" smtClean="0"/>
              <a:t>esign Choices</a:t>
            </a:r>
            <a:endParaRPr lang="en-CA" sz="7200" dirty="0"/>
          </a:p>
        </p:txBody>
      </p:sp>
    </p:spTree>
    <p:extLst>
      <p:ext uri="{BB962C8B-B14F-4D97-AF65-F5344CB8AC3E}">
        <p14:creationId xmlns:p14="http://schemas.microsoft.com/office/powerpoint/2010/main" val="10759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Processor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099" y="1766451"/>
            <a:ext cx="6637866" cy="3880773"/>
          </a:xfrm>
        </p:spPr>
        <p:txBody>
          <a:bodyPr>
            <a:normAutofit/>
          </a:bodyPr>
          <a:lstStyle/>
          <a:p>
            <a:r>
              <a:rPr lang="en-CA" sz="2000" dirty="0" smtClean="0"/>
              <a:t>Looking for a cost-effective, flexible processor to handle data processing and serve web content</a:t>
            </a:r>
            <a:endParaRPr lang="en-CA" sz="2000" dirty="0"/>
          </a:p>
          <a:p>
            <a:pPr lvl="1"/>
            <a:r>
              <a:rPr lang="en-CA" sz="1800" dirty="0" smtClean="0"/>
              <a:t>Decided on the Raspberry Pi B+</a:t>
            </a:r>
          </a:p>
          <a:p>
            <a:r>
              <a:rPr lang="en-CA" sz="2000" dirty="0" smtClean="0"/>
              <a:t>For $40, we could use a single Raspberry Pi to both gather and process the data as well as host the webpage</a:t>
            </a:r>
          </a:p>
          <a:p>
            <a:r>
              <a:rPr lang="en-CA" sz="2000" dirty="0" smtClean="0"/>
              <a:t>Very well supported, many different devices are easily integrated together</a:t>
            </a:r>
            <a:endParaRPr lang="en-CA" sz="2000" dirty="0"/>
          </a:p>
          <a:p>
            <a:r>
              <a:rPr lang="en-CA" sz="2000" dirty="0" smtClean="0"/>
              <a:t>Many libraries available</a:t>
            </a:r>
          </a:p>
          <a:p>
            <a:r>
              <a:rPr lang="en-CA" sz="2000" dirty="0" smtClean="0"/>
              <a:t>Built in graphical user interface (GUI)</a:t>
            </a:r>
          </a:p>
        </p:txBody>
      </p:sp>
      <p:pic>
        <p:nvPicPr>
          <p:cNvPr id="1026" name="Picture 2" descr="http://www.raspberrypi.org/wp-content/uploads/2014/07/rsz_b-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985" y="2160589"/>
            <a:ext cx="3870313" cy="261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10986" y="4781663"/>
            <a:ext cx="387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prstClr val="white"/>
                </a:solidFill>
              </a:rPr>
              <a:t>http://www.raspberrypi.org/introducing-raspberry-pi-model-b-plus/</a:t>
            </a:r>
          </a:p>
        </p:txBody>
      </p:sp>
    </p:spTree>
    <p:extLst>
      <p:ext uri="{BB962C8B-B14F-4D97-AF65-F5344CB8AC3E}">
        <p14:creationId xmlns:p14="http://schemas.microsoft.com/office/powerpoint/2010/main" val="164157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599</TotalTime>
  <Words>821</Words>
  <Application>Microsoft Office PowerPoint</Application>
  <PresentationFormat>Custom</PresentationFormat>
  <Paragraphs>126</Paragraphs>
  <Slides>22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Facet</vt:lpstr>
      <vt:lpstr>Gymtron</vt:lpstr>
      <vt:lpstr>Outline</vt:lpstr>
      <vt:lpstr>Problem Statement</vt:lpstr>
      <vt:lpstr>Objectives</vt:lpstr>
      <vt:lpstr>Scope</vt:lpstr>
      <vt:lpstr>Block Diagram</vt:lpstr>
      <vt:lpstr>User Experience</vt:lpstr>
      <vt:lpstr>Design Choices</vt:lpstr>
      <vt:lpstr>Processor</vt:lpstr>
      <vt:lpstr>Rep Tracking</vt:lpstr>
      <vt:lpstr>Feedback</vt:lpstr>
      <vt:lpstr>Weight Measurement</vt:lpstr>
      <vt:lpstr>Login</vt:lpstr>
      <vt:lpstr>User Interface</vt:lpstr>
      <vt:lpstr>Webserver &amp; Database</vt:lpstr>
      <vt:lpstr>Challenges</vt:lpstr>
      <vt:lpstr>Challenges</vt:lpstr>
      <vt:lpstr>Summary</vt:lpstr>
      <vt:lpstr>Future Improvements</vt:lpstr>
      <vt:lpstr>Questions?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Gymtron</dc:title>
  <dc:creator>Mark Rumpel</dc:creator>
  <cp:lastModifiedBy>Kyle Shaw</cp:lastModifiedBy>
  <cp:revision>67</cp:revision>
  <dcterms:created xsi:type="dcterms:W3CDTF">2015-03-23T18:08:23Z</dcterms:created>
  <dcterms:modified xsi:type="dcterms:W3CDTF">2015-03-28T03:49:42Z</dcterms:modified>
</cp:coreProperties>
</file>